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19"/>
  </p:notesMasterIdLst>
  <p:sldIdLst>
    <p:sldId id="256" r:id="rId2"/>
    <p:sldId id="259" r:id="rId3"/>
    <p:sldId id="262" r:id="rId4"/>
    <p:sldId id="271" r:id="rId5"/>
    <p:sldId id="272" r:id="rId6"/>
    <p:sldId id="265" r:id="rId7"/>
    <p:sldId id="273" r:id="rId8"/>
    <p:sldId id="266" r:id="rId9"/>
    <p:sldId id="260" r:id="rId10"/>
    <p:sldId id="274" r:id="rId11"/>
    <p:sldId id="267" r:id="rId12"/>
    <p:sldId id="275" r:id="rId13"/>
    <p:sldId id="268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601C3F2-4A0D-8E47-8A7C-B0DC557B23DA}">
          <p14:sldIdLst>
            <p14:sldId id="256"/>
            <p14:sldId id="259"/>
            <p14:sldId id="262"/>
            <p14:sldId id="271"/>
            <p14:sldId id="272"/>
            <p14:sldId id="265"/>
            <p14:sldId id="273"/>
            <p14:sldId id="266"/>
            <p14:sldId id="260"/>
            <p14:sldId id="274"/>
            <p14:sldId id="267"/>
            <p14:sldId id="275"/>
            <p14:sldId id="268"/>
            <p14:sldId id="276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76"/>
    <p:restoredTop sz="50087"/>
  </p:normalViewPr>
  <p:slideViewPr>
    <p:cSldViewPr snapToGrid="0" snapToObjects="1">
      <p:cViewPr>
        <p:scale>
          <a:sx n="60" d="100"/>
          <a:sy n="6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B9F17-F1D6-414B-8A37-26AC3951AA1F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A3775-4B35-5044-9752-BF934DE9D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49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smtClean="0"/>
              <a:t>Two-step process – generation of many new data sets from the original set and then the computation of a number that tells how often a particular branch appears in the tree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A3775-4B35-5044-9752-BF934DE9DE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08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9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91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405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5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2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5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7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7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9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48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Generating Phylogenetic Trees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Anais Hayes</a:t>
            </a:r>
          </a:p>
          <a:p>
            <a:r>
              <a:rPr lang="en-US" dirty="0" smtClean="0"/>
              <a:t>Fall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9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Second: Parsimony Scores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Scores reflect the number of changes that are at least necessary to describe data for given tree</a:t>
            </a:r>
          </a:p>
          <a:p>
            <a:endParaRPr lang="en-US" dirty="0"/>
          </a:p>
          <a:p>
            <a:r>
              <a:rPr lang="en-US" b="1" dirty="0" smtClean="0"/>
              <a:t>parsimony</a:t>
            </a:r>
            <a:r>
              <a:rPr lang="en-US" dirty="0" smtClean="0"/>
              <a:t>(</a:t>
            </a:r>
            <a:r>
              <a:rPr lang="en-US" i="1" dirty="0" smtClean="0"/>
              <a:t>tree object, data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returns parsimony score </a:t>
            </a:r>
          </a:p>
          <a:p>
            <a:endParaRPr lang="en-US" b="1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optim.parsimony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/>
              <a:t>tree object, data</a:t>
            </a:r>
            <a:r>
              <a:rPr lang="en-US" dirty="0"/>
              <a:t>) </a:t>
            </a:r>
            <a:r>
              <a:rPr lang="en-US" dirty="0" smtClean="0">
                <a:sym typeface="Wingdings"/>
              </a:rPr>
              <a:t> performs tree rearrangements (NNI/SPR)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                        to find maximum parsimony tree</a:t>
            </a:r>
          </a:p>
          <a:p>
            <a:endParaRPr lang="en-US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pratchet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data, </a:t>
            </a:r>
            <a:r>
              <a:rPr lang="en-US" dirty="0" smtClean="0">
                <a:sym typeface="Wingdings"/>
              </a:rPr>
              <a:t>trace = 0</a:t>
            </a:r>
            <a:r>
              <a:rPr lang="en-US" i="1" dirty="0" smtClean="0">
                <a:sym typeface="Wingdings"/>
              </a:rPr>
              <a:t>)  </a:t>
            </a:r>
            <a:r>
              <a:rPr lang="en-US" dirty="0" smtClean="0">
                <a:sym typeface="Wingdings"/>
              </a:rPr>
              <a:t>another optimization function, that typically returns</a:t>
            </a:r>
          </a:p>
          <a:p>
            <a:r>
              <a:rPr lang="en-US" b="1" dirty="0">
                <a:sym typeface="Wingdings"/>
              </a:rPr>
              <a:t> </a:t>
            </a:r>
            <a:r>
              <a:rPr lang="en-US" b="1" dirty="0" smtClean="0">
                <a:sym typeface="Wingdings"/>
              </a:rPr>
              <a:t>                                                  </a:t>
            </a:r>
            <a:r>
              <a:rPr lang="en-US" dirty="0" smtClean="0">
                <a:sym typeface="Wingdings"/>
              </a:rPr>
              <a:t>better trees than from NNI or SPR</a:t>
            </a:r>
            <a:endParaRPr lang="en-US" b="1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7817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Maximum Parsimony Method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>
          <a:xfrm>
            <a:off x="3251200" y="1714500"/>
            <a:ext cx="7010400" cy="5067300"/>
          </a:xfrm>
          <a:prstGeom prst="rect">
            <a:avLst/>
          </a:prstGeom>
        </p:spPr>
        <p:txBody>
          <a:bodyPr/>
          <a:lstStyle/>
          <a:p>
            <a:r>
              <a:rPr lang="en-US" altLang="en-US" sz="3200"/>
              <a:t>Searches for a tree that requires the fewest changes to explain the differences observed among the taxa under study</a:t>
            </a:r>
          </a:p>
          <a:p>
            <a:r>
              <a:rPr lang="en-US" altLang="en-US" sz="3200"/>
              <a:t>Tends to yield thousands of trees that have the same score. </a:t>
            </a:r>
          </a:p>
          <a:p>
            <a:r>
              <a:rPr lang="en-US" altLang="en-US" sz="3200"/>
              <a:t>Groupings present in the strict consensus of all trees are considered to be supported by the data</a:t>
            </a:r>
          </a:p>
        </p:txBody>
      </p:sp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514275-0251-D94F-B0DD-F4E6B810EA0A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7228573" cy="4023360"/>
          </a:xfrm>
        </p:spPr>
        <p:txBody>
          <a:bodyPr/>
          <a:lstStyle/>
          <a:p>
            <a:r>
              <a:rPr lang="en-US" dirty="0" smtClean="0"/>
              <a:t>Used to determine the likelihood for a tree given the data</a:t>
            </a:r>
          </a:p>
          <a:p>
            <a:endParaRPr lang="en-US" dirty="0"/>
          </a:p>
          <a:p>
            <a:r>
              <a:rPr lang="en-US" b="1" dirty="0" err="1" smtClean="0"/>
              <a:t>pml</a:t>
            </a:r>
            <a:r>
              <a:rPr lang="en-US" dirty="0" smtClean="0"/>
              <a:t>(</a:t>
            </a:r>
            <a:r>
              <a:rPr lang="en-US" i="1" dirty="0" smtClean="0"/>
              <a:t>tree object, data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computes the likelihood of a   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tree given the alignment and a model</a:t>
            </a:r>
          </a:p>
          <a:p>
            <a:endParaRPr lang="en-US" b="1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optim.pml</a:t>
            </a:r>
            <a:r>
              <a:rPr lang="en-US" i="1" dirty="0" smtClean="0">
                <a:sym typeface="Wingdings"/>
              </a:rPr>
              <a:t>(</a:t>
            </a:r>
            <a:r>
              <a:rPr lang="en-US" i="1" dirty="0" err="1" smtClean="0">
                <a:sym typeface="Wingdings"/>
              </a:rPr>
              <a:t>pml</a:t>
            </a:r>
            <a:r>
              <a:rPr lang="en-US" i="1" dirty="0" smtClean="0">
                <a:sym typeface="Wingdings"/>
              </a:rPr>
              <a:t> object)</a:t>
            </a:r>
            <a:r>
              <a:rPr lang="en-US" dirty="0" smtClean="0">
                <a:sym typeface="Wingdings"/>
              </a:rPr>
              <a:t>  optimizes different model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 parameters for the </a:t>
            </a:r>
            <a:r>
              <a:rPr lang="en-US" b="1" dirty="0" err="1" smtClean="0">
                <a:sym typeface="Wingdings"/>
              </a:rPr>
              <a:t>pml</a:t>
            </a:r>
            <a:r>
              <a:rPr lang="en-US" dirty="0" smtClean="0">
                <a:sym typeface="Wingdings"/>
              </a:rPr>
              <a:t> object</a:t>
            </a:r>
          </a:p>
          <a:p>
            <a:r>
              <a:rPr lang="en-US" dirty="0">
                <a:sym typeface="Wingdings"/>
              </a:rPr>
              <a:t>r</a:t>
            </a:r>
            <a:r>
              <a:rPr lang="en-US" dirty="0" smtClean="0">
                <a:sym typeface="Wingdings"/>
              </a:rPr>
              <a:t>earrangement = “ “ parameter allows you to change the type of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tree rearrangement optimization to execute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586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Maximum Likelihood Method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>
          <a:xfrm>
            <a:off x="3251200" y="1714500"/>
            <a:ext cx="7010400" cy="4114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en-US" altLang="en-US" sz="2400"/>
              <a:t>Evaluates the probability that the chosen evolutionary model has generated the observed data</a:t>
            </a:r>
          </a:p>
          <a:p>
            <a:pPr>
              <a:lnSpc>
                <a:spcPct val="80000"/>
              </a:lnSpc>
            </a:pPr>
            <a:r>
              <a:rPr lang="en-US" altLang="en-US" sz="2400"/>
              <a:t>The evolutionary model could simply mean that one assumes that changes between all nucleotides (or amino acids) are equally probable. </a:t>
            </a:r>
          </a:p>
          <a:p>
            <a:pPr>
              <a:lnSpc>
                <a:spcPct val="80000"/>
              </a:lnSpc>
            </a:pPr>
            <a:r>
              <a:rPr lang="en-US" altLang="en-US" sz="2400"/>
              <a:t>The program then assigns all probable amino acids to the internal nodes of the tree in turn and calculates the probability that each sequence would have generated the data</a:t>
            </a:r>
          </a:p>
          <a:p>
            <a:pPr>
              <a:lnSpc>
                <a:spcPct val="80000"/>
              </a:lnSpc>
            </a:pPr>
            <a:r>
              <a:rPr lang="en-US" altLang="en-US" sz="2400"/>
              <a:t>The probabilities for all possible reconstructions are summed up to yield the likelihood for one particular site</a:t>
            </a:r>
          </a:p>
          <a:p>
            <a:pPr>
              <a:lnSpc>
                <a:spcPct val="80000"/>
              </a:lnSpc>
            </a:pPr>
            <a:r>
              <a:rPr lang="en-US" altLang="en-US" sz="2400"/>
              <a:t>The likelihood for the tree is the product of all likelihoods for all alignment positions in the dataset.  </a:t>
            </a:r>
          </a:p>
        </p:txBody>
      </p:sp>
      <p:sp>
        <p:nvSpPr>
          <p:cNvPr id="266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0FE6242-A04D-FB41-B18B-8115AAE55331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2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Fourth: Model Selection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37361"/>
            <a:ext cx="10058400" cy="451906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R has many options for model selection tests, some of which are below:</a:t>
            </a:r>
            <a:endParaRPr lang="en-US" dirty="0"/>
          </a:p>
          <a:p>
            <a:endParaRPr lang="en-US" u="sng" dirty="0" smtClean="0"/>
          </a:p>
          <a:p>
            <a:r>
              <a:rPr lang="en-US" u="sng" dirty="0" smtClean="0"/>
              <a:t>Using likelihood ratio statistic </a:t>
            </a:r>
          </a:p>
          <a:p>
            <a:r>
              <a:rPr lang="en-US" dirty="0" smtClean="0"/>
              <a:t>with </a:t>
            </a:r>
            <a:r>
              <a:rPr lang="en-US" dirty="0" err="1" smtClean="0"/>
              <a:t>Shimodaira</a:t>
            </a:r>
            <a:r>
              <a:rPr lang="en-US" dirty="0" smtClean="0"/>
              <a:t>-Hasegawa test</a:t>
            </a:r>
          </a:p>
          <a:p>
            <a:r>
              <a:rPr lang="en-US" b="1" dirty="0" err="1" smtClean="0"/>
              <a:t>anova</a:t>
            </a:r>
            <a:r>
              <a:rPr lang="en-US" dirty="0" smtClean="0"/>
              <a:t>()</a:t>
            </a:r>
          </a:p>
          <a:p>
            <a:r>
              <a:rPr lang="en-US" b="1" dirty="0" err="1" smtClean="0"/>
              <a:t>SH.test</a:t>
            </a:r>
            <a:r>
              <a:rPr lang="en-US" dirty="0" smtClean="0"/>
              <a:t>()</a:t>
            </a:r>
          </a:p>
          <a:p>
            <a:endParaRPr lang="en-US" b="1" dirty="0" smtClean="0"/>
          </a:p>
          <a:p>
            <a:r>
              <a:rPr lang="en-US" u="sng" dirty="0" smtClean="0"/>
              <a:t>Using AIC:</a:t>
            </a:r>
          </a:p>
          <a:p>
            <a:r>
              <a:rPr lang="en-US" b="1" dirty="0" smtClean="0"/>
              <a:t>AIC</a:t>
            </a:r>
            <a:r>
              <a:rPr lang="en-US" dirty="0" smtClean="0"/>
              <a:t>()</a:t>
            </a:r>
          </a:p>
          <a:p>
            <a:r>
              <a:rPr lang="en-US" b="1" dirty="0" smtClean="0"/>
              <a:t>BIC()</a:t>
            </a:r>
          </a:p>
          <a:p>
            <a:r>
              <a:rPr lang="en-US" b="1" dirty="0" err="1" smtClean="0"/>
              <a:t>AICc</a:t>
            </a:r>
            <a:r>
              <a:rPr lang="en-US" b="1" dirty="0" smtClean="0"/>
              <a:t>()</a:t>
            </a:r>
          </a:p>
          <a:p>
            <a:endParaRPr lang="en-US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940968" y="3543244"/>
            <a:ext cx="5436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u="sng" dirty="0" smtClean="0"/>
              <a:t>Using comparison methods from other programs:</a:t>
            </a:r>
          </a:p>
          <a:p>
            <a:pPr>
              <a:lnSpc>
                <a:spcPct val="150000"/>
              </a:lnSpc>
            </a:pPr>
            <a:r>
              <a:rPr lang="en-US" sz="2000" b="1" dirty="0" err="1" smtClean="0"/>
              <a:t>modelTest</a:t>
            </a:r>
            <a:r>
              <a:rPr lang="en-US" sz="2000" dirty="0" smtClean="0"/>
              <a:t>(</a:t>
            </a:r>
            <a:r>
              <a:rPr lang="en-US" sz="2000" i="1" dirty="0" smtClean="0"/>
              <a:t>data)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70186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Fifth: Bootstrapping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last step before plotting, bootstrapping is used to test support for tree edges</a:t>
            </a:r>
          </a:p>
          <a:p>
            <a:endParaRPr lang="en-US" b="1" dirty="0" smtClean="0"/>
          </a:p>
          <a:p>
            <a:r>
              <a:rPr lang="en-US" b="1" dirty="0" err="1" smtClean="0"/>
              <a:t>bootstrap.pml</a:t>
            </a:r>
            <a:r>
              <a:rPr lang="en-US" dirty="0" smtClean="0"/>
              <a:t>() </a:t>
            </a:r>
            <a:r>
              <a:rPr lang="en-US" dirty="0" smtClean="0">
                <a:sym typeface="Wingdings"/>
              </a:rPr>
              <a:t> use fit object that best fits dataset from maximum likelihood analysis</a:t>
            </a:r>
          </a:p>
          <a:p>
            <a:endParaRPr lang="en-US" dirty="0">
              <a:sym typeface="Wingdings"/>
            </a:endParaRPr>
          </a:p>
          <a:p>
            <a:r>
              <a:rPr lang="en-US" altLang="en-US" dirty="0" smtClean="0"/>
              <a:t>The number </a:t>
            </a:r>
            <a:r>
              <a:rPr lang="en-US" altLang="en-US" dirty="0"/>
              <a:t>associated with a </a:t>
            </a:r>
            <a:r>
              <a:rPr lang="en-US" altLang="en-US" dirty="0" smtClean="0"/>
              <a:t>branch </a:t>
            </a:r>
            <a:r>
              <a:rPr lang="en-US" altLang="en-US" dirty="0"/>
              <a:t>in the tree </a:t>
            </a:r>
            <a:r>
              <a:rPr lang="en-US" altLang="en-US" dirty="0" smtClean="0"/>
              <a:t>indicates the </a:t>
            </a:r>
            <a:r>
              <a:rPr lang="en-US" altLang="en-US" dirty="0"/>
              <a:t>proportion of bootstrap replicates that support the </a:t>
            </a:r>
            <a:r>
              <a:rPr lang="en-US" altLang="en-US" dirty="0" err="1"/>
              <a:t>monophyly</a:t>
            </a:r>
            <a:r>
              <a:rPr lang="en-US" altLang="en-US" dirty="0"/>
              <a:t> of the </a:t>
            </a:r>
            <a:r>
              <a:rPr lang="en-US" altLang="en-US" dirty="0" smtClean="0"/>
              <a:t>clade.</a:t>
            </a:r>
          </a:p>
          <a:p>
            <a:endParaRPr lang="en-US" dirty="0">
              <a:sym typeface="Wingdings"/>
            </a:endParaRPr>
          </a:p>
          <a:p>
            <a:r>
              <a:rPr lang="en-US" sz="2200" dirty="0" smtClean="0">
                <a:solidFill>
                  <a:srgbClr val="C00000"/>
                </a:solidFill>
                <a:sym typeface="Wingdings"/>
              </a:rPr>
              <a:t>Warning! </a:t>
            </a:r>
            <a:r>
              <a:rPr lang="en-US" dirty="0" smtClean="0">
                <a:sym typeface="Wingdings"/>
              </a:rPr>
              <a:t>This typically takes more time than the previous functions depending on how many replicate trees are being generated and compared</a:t>
            </a:r>
          </a:p>
          <a:p>
            <a:endParaRPr lang="en-US" dirty="0">
              <a:sym typeface="Wingdings"/>
            </a:endParaRPr>
          </a:p>
          <a:p>
            <a:endParaRPr lang="en-US" dirty="0" smtClean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49645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9183"/>
          </a:xfrm>
        </p:spPr>
        <p:txBody>
          <a:bodyPr/>
          <a:lstStyle/>
          <a:p>
            <a:r>
              <a:rPr lang="en-US" dirty="0" smtClean="0"/>
              <a:t>FINALLY: Tree Visualization - Types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637" y="1879338"/>
            <a:ext cx="3005396" cy="30053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429" y="1879338"/>
            <a:ext cx="2789406" cy="27894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4033" y="3021602"/>
            <a:ext cx="3583172" cy="32942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2458" y="2921617"/>
            <a:ext cx="3141773" cy="31417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77263" y="1084521"/>
            <a:ext cx="4516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/>
              <a:t>ggtree</a:t>
            </a:r>
            <a:r>
              <a:rPr lang="en-US" sz="2000" i="1" dirty="0" smtClean="0"/>
              <a:t>(tree, </a:t>
            </a:r>
            <a:r>
              <a:rPr lang="en-US" sz="2000" dirty="0" smtClean="0"/>
              <a:t>layout = “ “</a:t>
            </a:r>
            <a:r>
              <a:rPr lang="en-US" sz="2000" i="1" dirty="0" smtClean="0"/>
              <a:t>) </a:t>
            </a:r>
            <a:r>
              <a:rPr lang="en-US" sz="2000" dirty="0" smtClean="0"/>
              <a:t>+ </a:t>
            </a:r>
            <a:r>
              <a:rPr lang="en-US" sz="2000" b="1" dirty="0" err="1" smtClean="0"/>
              <a:t>ggtitle</a:t>
            </a:r>
            <a:r>
              <a:rPr lang="en-US" sz="2000" dirty="0" smtClean="0"/>
              <a:t>(“ “)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617983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Visualization with Annotations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45733"/>
            <a:ext cx="5218460" cy="4299885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Rescale trees by any numerical variable from evolutionary analysis i.e. divergence times, substitution rate, nucleotide substitutions per codon, etc.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Color tree based on numeric or categorical variables, including posterior probabilities, bootstrap, etc.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Add node and tip values, like bootstrapping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Add additional layers of information onto the tree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Can even generate trees that align genomic features with phylogenetic tree!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2369016"/>
            <a:ext cx="5640732" cy="32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09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What is molecular </a:t>
            </a:r>
            <a:r>
              <a:rPr lang="en-US" altLang="en-US" dirty="0" err="1" smtClean="0"/>
              <a:t>phylogenetics</a:t>
            </a:r>
            <a:r>
              <a:rPr lang="en-US" altLang="en-US" dirty="0" smtClean="0"/>
              <a:t>?</a:t>
            </a:r>
            <a:endParaRPr lang="en-US" altLang="en-US" dirty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idx="1"/>
          </p:nvPr>
        </p:nvSpPr>
        <p:spPr>
          <a:xfrm>
            <a:off x="1097280" y="1935126"/>
            <a:ext cx="5175929" cy="433808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sz="3200" dirty="0" smtClean="0"/>
              <a:t>Utilizes molecular data rather than morphological or organismal character to study evolutionary history</a:t>
            </a:r>
          </a:p>
          <a:p>
            <a:pPr>
              <a:buFont typeface="Arial" charset="0"/>
              <a:buChar char="•"/>
            </a:pPr>
            <a:r>
              <a:rPr lang="en-US" altLang="en-US" sz="3200" dirty="0" smtClean="0"/>
              <a:t>More consistent but challenging because of the unique nature of every dataset</a:t>
            </a:r>
          </a:p>
        </p:txBody>
      </p:sp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AF1C13-F186-BB44-AF4B-56425B0BCC97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187" y="1892316"/>
            <a:ext cx="5079610" cy="438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/>
              <a:t>Rooted vs. Unrooted Phylogenies</a:t>
            </a:r>
          </a:p>
        </p:txBody>
      </p:sp>
      <p:sp>
        <p:nvSpPr>
          <p:cNvPr id="184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843FEB7-887A-714F-B958-2AE3179A9554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>
              <a:solidFill>
                <a:schemeClr val="tx1"/>
              </a:solidFill>
            </a:endParaRPr>
          </a:p>
        </p:txBody>
      </p:sp>
      <p:grpSp>
        <p:nvGrpSpPr>
          <p:cNvPr id="18436" name="Group 4"/>
          <p:cNvGrpSpPr>
            <a:grpSpLocks/>
          </p:cNvGrpSpPr>
          <p:nvPr/>
        </p:nvGrpSpPr>
        <p:grpSpPr bwMode="auto">
          <a:xfrm rot="2433517">
            <a:off x="2601913" y="2189163"/>
            <a:ext cx="3414712" cy="2508250"/>
            <a:chOff x="560" y="612"/>
            <a:chExt cx="2151" cy="1580"/>
          </a:xfrm>
        </p:grpSpPr>
        <p:sp>
          <p:nvSpPr>
            <p:cNvPr id="18453" name="Line 5"/>
            <p:cNvSpPr>
              <a:spLocks noChangeShapeType="1"/>
            </p:cNvSpPr>
            <p:nvPr/>
          </p:nvSpPr>
          <p:spPr bwMode="auto">
            <a:xfrm flipH="1">
              <a:off x="1178" y="1448"/>
              <a:ext cx="1533" cy="1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4" name="Line 6"/>
            <p:cNvSpPr>
              <a:spLocks noChangeShapeType="1"/>
            </p:cNvSpPr>
            <p:nvPr/>
          </p:nvSpPr>
          <p:spPr bwMode="auto">
            <a:xfrm flipH="1" flipV="1">
              <a:off x="1130" y="1645"/>
              <a:ext cx="159" cy="547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5" name="Line 7"/>
            <p:cNvSpPr>
              <a:spLocks noChangeShapeType="1"/>
            </p:cNvSpPr>
            <p:nvPr/>
          </p:nvSpPr>
          <p:spPr bwMode="auto">
            <a:xfrm flipV="1">
              <a:off x="560" y="1645"/>
              <a:ext cx="570" cy="268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6" name="Line 8"/>
            <p:cNvSpPr>
              <a:spLocks noChangeShapeType="1"/>
            </p:cNvSpPr>
            <p:nvPr/>
          </p:nvSpPr>
          <p:spPr bwMode="auto">
            <a:xfrm flipV="1">
              <a:off x="1130" y="1448"/>
              <a:ext cx="48" cy="197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7" name="Line 9"/>
            <p:cNvSpPr>
              <a:spLocks noChangeShapeType="1"/>
            </p:cNvSpPr>
            <p:nvPr/>
          </p:nvSpPr>
          <p:spPr bwMode="auto">
            <a:xfrm>
              <a:off x="632" y="892"/>
              <a:ext cx="448" cy="244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8" name="Line 10"/>
            <p:cNvSpPr>
              <a:spLocks noChangeShapeType="1"/>
            </p:cNvSpPr>
            <p:nvPr/>
          </p:nvSpPr>
          <p:spPr bwMode="auto">
            <a:xfrm flipH="1">
              <a:off x="1080" y="612"/>
              <a:ext cx="173" cy="524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59" name="Line 11"/>
            <p:cNvSpPr>
              <a:spLocks noChangeShapeType="1"/>
            </p:cNvSpPr>
            <p:nvPr/>
          </p:nvSpPr>
          <p:spPr bwMode="auto">
            <a:xfrm>
              <a:off x="1080" y="1140"/>
              <a:ext cx="88" cy="314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437" name="Group 12"/>
          <p:cNvGrpSpPr>
            <a:grpSpLocks/>
          </p:cNvGrpSpPr>
          <p:nvPr/>
        </p:nvGrpSpPr>
        <p:grpSpPr bwMode="auto">
          <a:xfrm flipV="1">
            <a:off x="6794500" y="1625601"/>
            <a:ext cx="3067050" cy="2741613"/>
            <a:chOff x="2602" y="411"/>
            <a:chExt cx="1932" cy="2764"/>
          </a:xfrm>
        </p:grpSpPr>
        <p:sp>
          <p:nvSpPr>
            <p:cNvPr id="18445" name="Freeform 13"/>
            <p:cNvSpPr>
              <a:spLocks/>
            </p:cNvSpPr>
            <p:nvPr/>
          </p:nvSpPr>
          <p:spPr bwMode="auto">
            <a:xfrm>
              <a:off x="2602" y="411"/>
              <a:ext cx="1932" cy="1383"/>
            </a:xfrm>
            <a:custGeom>
              <a:avLst/>
              <a:gdLst>
                <a:gd name="T0" fmla="*/ 1932 w 1932"/>
                <a:gd name="T1" fmla="*/ 0 h 1383"/>
                <a:gd name="T2" fmla="*/ 1932 w 1932"/>
                <a:gd name="T3" fmla="*/ 1 h 1383"/>
                <a:gd name="T4" fmla="*/ 0 w 1932"/>
                <a:gd name="T5" fmla="*/ 1383 h 1383"/>
                <a:gd name="T6" fmla="*/ 0 w 1932"/>
                <a:gd name="T7" fmla="*/ 1381 h 1383"/>
                <a:gd name="T8" fmla="*/ 1932 w 1932"/>
                <a:gd name="T9" fmla="*/ 0 h 138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32"/>
                <a:gd name="T16" fmla="*/ 0 h 1383"/>
                <a:gd name="T17" fmla="*/ 1932 w 1932"/>
                <a:gd name="T18" fmla="*/ 1383 h 138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32" h="1383">
                  <a:moveTo>
                    <a:pt x="1932" y="0"/>
                  </a:moveTo>
                  <a:lnTo>
                    <a:pt x="1932" y="1"/>
                  </a:lnTo>
                  <a:lnTo>
                    <a:pt x="0" y="1383"/>
                  </a:lnTo>
                  <a:lnTo>
                    <a:pt x="0" y="1381"/>
                  </a:lnTo>
                  <a:lnTo>
                    <a:pt x="1932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46" name="Freeform 14"/>
            <p:cNvSpPr>
              <a:spLocks/>
            </p:cNvSpPr>
            <p:nvPr/>
          </p:nvSpPr>
          <p:spPr bwMode="auto">
            <a:xfrm>
              <a:off x="4051" y="1102"/>
              <a:ext cx="483" cy="346"/>
            </a:xfrm>
            <a:custGeom>
              <a:avLst/>
              <a:gdLst>
                <a:gd name="T0" fmla="*/ 483 w 483"/>
                <a:gd name="T1" fmla="*/ 0 h 346"/>
                <a:gd name="T2" fmla="*/ 483 w 483"/>
                <a:gd name="T3" fmla="*/ 1 h 346"/>
                <a:gd name="T4" fmla="*/ 0 w 483"/>
                <a:gd name="T5" fmla="*/ 346 h 346"/>
                <a:gd name="T6" fmla="*/ 0 w 483"/>
                <a:gd name="T7" fmla="*/ 345 h 346"/>
                <a:gd name="T8" fmla="*/ 483 w 483"/>
                <a:gd name="T9" fmla="*/ 0 h 3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3"/>
                <a:gd name="T16" fmla="*/ 0 h 346"/>
                <a:gd name="T17" fmla="*/ 483 w 483"/>
                <a:gd name="T18" fmla="*/ 346 h 34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3" h="346">
                  <a:moveTo>
                    <a:pt x="483" y="0"/>
                  </a:moveTo>
                  <a:lnTo>
                    <a:pt x="483" y="1"/>
                  </a:lnTo>
                  <a:lnTo>
                    <a:pt x="0" y="346"/>
                  </a:lnTo>
                  <a:lnTo>
                    <a:pt x="0" y="345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47" name="Freeform 15"/>
            <p:cNvSpPr>
              <a:spLocks/>
            </p:cNvSpPr>
            <p:nvPr/>
          </p:nvSpPr>
          <p:spPr bwMode="auto">
            <a:xfrm>
              <a:off x="4051" y="1447"/>
              <a:ext cx="483" cy="347"/>
            </a:xfrm>
            <a:custGeom>
              <a:avLst/>
              <a:gdLst>
                <a:gd name="T0" fmla="*/ 483 w 483"/>
                <a:gd name="T1" fmla="*/ 345 h 347"/>
                <a:gd name="T2" fmla="*/ 483 w 483"/>
                <a:gd name="T3" fmla="*/ 347 h 347"/>
                <a:gd name="T4" fmla="*/ 0 w 483"/>
                <a:gd name="T5" fmla="*/ 1 h 347"/>
                <a:gd name="T6" fmla="*/ 0 w 483"/>
                <a:gd name="T7" fmla="*/ 0 h 347"/>
                <a:gd name="T8" fmla="*/ 483 w 483"/>
                <a:gd name="T9" fmla="*/ 345 h 3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3"/>
                <a:gd name="T16" fmla="*/ 0 h 347"/>
                <a:gd name="T17" fmla="*/ 483 w 483"/>
                <a:gd name="T18" fmla="*/ 347 h 3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3" h="347">
                  <a:moveTo>
                    <a:pt x="483" y="345"/>
                  </a:moveTo>
                  <a:lnTo>
                    <a:pt x="483" y="347"/>
                  </a:lnTo>
                  <a:lnTo>
                    <a:pt x="0" y="1"/>
                  </a:lnTo>
                  <a:lnTo>
                    <a:pt x="0" y="0"/>
                  </a:lnTo>
                  <a:lnTo>
                    <a:pt x="483" y="345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48" name="Freeform 16"/>
            <p:cNvSpPr>
              <a:spLocks/>
            </p:cNvSpPr>
            <p:nvPr/>
          </p:nvSpPr>
          <p:spPr bwMode="auto">
            <a:xfrm>
              <a:off x="3085" y="1447"/>
              <a:ext cx="966" cy="691"/>
            </a:xfrm>
            <a:custGeom>
              <a:avLst/>
              <a:gdLst>
                <a:gd name="T0" fmla="*/ 966 w 966"/>
                <a:gd name="T1" fmla="*/ 0 h 691"/>
                <a:gd name="T2" fmla="*/ 966 w 966"/>
                <a:gd name="T3" fmla="*/ 1 h 691"/>
                <a:gd name="T4" fmla="*/ 0 w 966"/>
                <a:gd name="T5" fmla="*/ 691 h 691"/>
                <a:gd name="T6" fmla="*/ 0 w 966"/>
                <a:gd name="T7" fmla="*/ 690 h 691"/>
                <a:gd name="T8" fmla="*/ 966 w 966"/>
                <a:gd name="T9" fmla="*/ 0 h 6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66"/>
                <a:gd name="T16" fmla="*/ 0 h 691"/>
                <a:gd name="T17" fmla="*/ 966 w 966"/>
                <a:gd name="T18" fmla="*/ 691 h 6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66" h="691">
                  <a:moveTo>
                    <a:pt x="966" y="0"/>
                  </a:moveTo>
                  <a:lnTo>
                    <a:pt x="966" y="1"/>
                  </a:lnTo>
                  <a:lnTo>
                    <a:pt x="0" y="691"/>
                  </a:lnTo>
                  <a:lnTo>
                    <a:pt x="0" y="690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49" name="Freeform 17"/>
            <p:cNvSpPr>
              <a:spLocks/>
            </p:cNvSpPr>
            <p:nvPr/>
          </p:nvSpPr>
          <p:spPr bwMode="auto">
            <a:xfrm>
              <a:off x="4051" y="2483"/>
              <a:ext cx="483" cy="346"/>
            </a:xfrm>
            <a:custGeom>
              <a:avLst/>
              <a:gdLst>
                <a:gd name="T0" fmla="*/ 483 w 483"/>
                <a:gd name="T1" fmla="*/ 0 h 346"/>
                <a:gd name="T2" fmla="*/ 483 w 483"/>
                <a:gd name="T3" fmla="*/ 1 h 346"/>
                <a:gd name="T4" fmla="*/ 0 w 483"/>
                <a:gd name="T5" fmla="*/ 346 h 346"/>
                <a:gd name="T6" fmla="*/ 0 w 483"/>
                <a:gd name="T7" fmla="*/ 345 h 346"/>
                <a:gd name="T8" fmla="*/ 483 w 483"/>
                <a:gd name="T9" fmla="*/ 0 h 3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3"/>
                <a:gd name="T16" fmla="*/ 0 h 346"/>
                <a:gd name="T17" fmla="*/ 483 w 483"/>
                <a:gd name="T18" fmla="*/ 346 h 34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3" h="346">
                  <a:moveTo>
                    <a:pt x="483" y="0"/>
                  </a:moveTo>
                  <a:lnTo>
                    <a:pt x="483" y="1"/>
                  </a:lnTo>
                  <a:lnTo>
                    <a:pt x="0" y="346"/>
                  </a:lnTo>
                  <a:lnTo>
                    <a:pt x="0" y="345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50" name="Freeform 18"/>
            <p:cNvSpPr>
              <a:spLocks/>
            </p:cNvSpPr>
            <p:nvPr/>
          </p:nvSpPr>
          <p:spPr bwMode="auto">
            <a:xfrm>
              <a:off x="4051" y="2828"/>
              <a:ext cx="483" cy="347"/>
            </a:xfrm>
            <a:custGeom>
              <a:avLst/>
              <a:gdLst>
                <a:gd name="T0" fmla="*/ 483 w 483"/>
                <a:gd name="T1" fmla="*/ 346 h 347"/>
                <a:gd name="T2" fmla="*/ 483 w 483"/>
                <a:gd name="T3" fmla="*/ 347 h 347"/>
                <a:gd name="T4" fmla="*/ 0 w 483"/>
                <a:gd name="T5" fmla="*/ 1 h 347"/>
                <a:gd name="T6" fmla="*/ 0 w 483"/>
                <a:gd name="T7" fmla="*/ 0 h 347"/>
                <a:gd name="T8" fmla="*/ 483 w 483"/>
                <a:gd name="T9" fmla="*/ 346 h 3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3"/>
                <a:gd name="T16" fmla="*/ 0 h 347"/>
                <a:gd name="T17" fmla="*/ 483 w 483"/>
                <a:gd name="T18" fmla="*/ 347 h 3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3" h="347">
                  <a:moveTo>
                    <a:pt x="483" y="346"/>
                  </a:moveTo>
                  <a:lnTo>
                    <a:pt x="483" y="347"/>
                  </a:lnTo>
                  <a:lnTo>
                    <a:pt x="0" y="1"/>
                  </a:lnTo>
                  <a:lnTo>
                    <a:pt x="0" y="0"/>
                  </a:lnTo>
                  <a:lnTo>
                    <a:pt x="483" y="346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51" name="Freeform 19"/>
            <p:cNvSpPr>
              <a:spLocks/>
            </p:cNvSpPr>
            <p:nvPr/>
          </p:nvSpPr>
          <p:spPr bwMode="auto">
            <a:xfrm>
              <a:off x="3085" y="2137"/>
              <a:ext cx="966" cy="692"/>
            </a:xfrm>
            <a:custGeom>
              <a:avLst/>
              <a:gdLst>
                <a:gd name="T0" fmla="*/ 966 w 966"/>
                <a:gd name="T1" fmla="*/ 691 h 692"/>
                <a:gd name="T2" fmla="*/ 966 w 966"/>
                <a:gd name="T3" fmla="*/ 692 h 692"/>
                <a:gd name="T4" fmla="*/ 0 w 966"/>
                <a:gd name="T5" fmla="*/ 1 h 692"/>
                <a:gd name="T6" fmla="*/ 0 w 966"/>
                <a:gd name="T7" fmla="*/ 0 h 692"/>
                <a:gd name="T8" fmla="*/ 966 w 966"/>
                <a:gd name="T9" fmla="*/ 691 h 6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66"/>
                <a:gd name="T16" fmla="*/ 0 h 692"/>
                <a:gd name="T17" fmla="*/ 966 w 966"/>
                <a:gd name="T18" fmla="*/ 692 h 6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66" h="692">
                  <a:moveTo>
                    <a:pt x="966" y="691"/>
                  </a:moveTo>
                  <a:lnTo>
                    <a:pt x="966" y="692"/>
                  </a:lnTo>
                  <a:lnTo>
                    <a:pt x="0" y="1"/>
                  </a:lnTo>
                  <a:lnTo>
                    <a:pt x="0" y="0"/>
                  </a:lnTo>
                  <a:lnTo>
                    <a:pt x="966" y="691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52" name="Freeform 20"/>
            <p:cNvSpPr>
              <a:spLocks/>
            </p:cNvSpPr>
            <p:nvPr/>
          </p:nvSpPr>
          <p:spPr bwMode="auto">
            <a:xfrm>
              <a:off x="2602" y="1792"/>
              <a:ext cx="483" cy="346"/>
            </a:xfrm>
            <a:custGeom>
              <a:avLst/>
              <a:gdLst>
                <a:gd name="T0" fmla="*/ 483 w 483"/>
                <a:gd name="T1" fmla="*/ 345 h 346"/>
                <a:gd name="T2" fmla="*/ 483 w 483"/>
                <a:gd name="T3" fmla="*/ 346 h 346"/>
                <a:gd name="T4" fmla="*/ 0 w 483"/>
                <a:gd name="T5" fmla="*/ 2 h 346"/>
                <a:gd name="T6" fmla="*/ 0 w 483"/>
                <a:gd name="T7" fmla="*/ 0 h 346"/>
                <a:gd name="T8" fmla="*/ 483 w 483"/>
                <a:gd name="T9" fmla="*/ 345 h 3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83"/>
                <a:gd name="T16" fmla="*/ 0 h 346"/>
                <a:gd name="T17" fmla="*/ 483 w 483"/>
                <a:gd name="T18" fmla="*/ 346 h 34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83" h="346">
                  <a:moveTo>
                    <a:pt x="483" y="345"/>
                  </a:moveTo>
                  <a:lnTo>
                    <a:pt x="483" y="346"/>
                  </a:lnTo>
                  <a:lnTo>
                    <a:pt x="0" y="2"/>
                  </a:lnTo>
                  <a:lnTo>
                    <a:pt x="0" y="0"/>
                  </a:lnTo>
                  <a:lnTo>
                    <a:pt x="483" y="345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438" name="Text Box 21"/>
          <p:cNvSpPr txBox="1">
            <a:spLocks noChangeArrowheads="1"/>
          </p:cNvSpPr>
          <p:nvPr/>
        </p:nvSpPr>
        <p:spPr bwMode="auto">
          <a:xfrm>
            <a:off x="3190875" y="4767264"/>
            <a:ext cx="14013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unrooted</a:t>
            </a:r>
          </a:p>
        </p:txBody>
      </p:sp>
      <p:sp>
        <p:nvSpPr>
          <p:cNvPr id="18439" name="Text Box 22"/>
          <p:cNvSpPr txBox="1">
            <a:spLocks noChangeArrowheads="1"/>
          </p:cNvSpPr>
          <p:nvPr/>
        </p:nvSpPr>
        <p:spPr bwMode="auto">
          <a:xfrm>
            <a:off x="7853364" y="4776789"/>
            <a:ext cx="10583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>
                <a:solidFill>
                  <a:schemeClr val="tx1"/>
                </a:solidFill>
              </a:rPr>
              <a:t>rooted</a:t>
            </a:r>
          </a:p>
        </p:txBody>
      </p:sp>
      <p:sp>
        <p:nvSpPr>
          <p:cNvPr id="18440" name="Oval 23"/>
          <p:cNvSpPr>
            <a:spLocks noChangeArrowheads="1"/>
          </p:cNvSpPr>
          <p:nvPr/>
        </p:nvSpPr>
        <p:spPr bwMode="auto">
          <a:xfrm flipV="1">
            <a:off x="6740525" y="2903539"/>
            <a:ext cx="177800" cy="161925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18441" name="Text Box 24"/>
          <p:cNvSpPr txBox="1">
            <a:spLocks noChangeArrowheads="1"/>
          </p:cNvSpPr>
          <p:nvPr/>
        </p:nvSpPr>
        <p:spPr bwMode="auto">
          <a:xfrm>
            <a:off x="6419850" y="2838450"/>
            <a:ext cx="3127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solidFill>
                  <a:schemeClr val="tx1"/>
                </a:solidFill>
              </a:rPr>
              <a:t>R</a:t>
            </a:r>
          </a:p>
        </p:txBody>
      </p:sp>
      <p:sp>
        <p:nvSpPr>
          <p:cNvPr id="18442" name="Text Box 25"/>
          <p:cNvSpPr txBox="1">
            <a:spLocks noChangeArrowheads="1"/>
          </p:cNvSpPr>
          <p:nvPr/>
        </p:nvSpPr>
        <p:spPr bwMode="auto">
          <a:xfrm>
            <a:off x="2297501" y="5561013"/>
            <a:ext cx="26860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</a:rPr>
              <a:t>only relationships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chemeClr val="tx1"/>
                </a:solidFill>
              </a:rPr>
              <a:t>not the evolutionary path</a:t>
            </a:r>
          </a:p>
        </p:txBody>
      </p:sp>
      <p:sp>
        <p:nvSpPr>
          <p:cNvPr id="18443" name="Text Box 26"/>
          <p:cNvSpPr txBox="1">
            <a:spLocks noChangeArrowheads="1"/>
          </p:cNvSpPr>
          <p:nvPr/>
        </p:nvSpPr>
        <p:spPr bwMode="auto">
          <a:xfrm>
            <a:off x="6711950" y="5540376"/>
            <a:ext cx="3448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</a:rPr>
              <a:t>root (R) is the common ancestor</a:t>
            </a:r>
          </a:p>
        </p:txBody>
      </p:sp>
      <p:sp>
        <p:nvSpPr>
          <p:cNvPr id="18444" name="Text Box 29"/>
          <p:cNvSpPr txBox="1">
            <a:spLocks noChangeArrowheads="1"/>
          </p:cNvSpPr>
          <p:nvPr/>
        </p:nvSpPr>
        <p:spPr bwMode="auto">
          <a:xfrm>
            <a:off x="10382250" y="6643688"/>
            <a:ext cx="43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chemeClr val="tx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1464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Tree Building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tree &lt;- </a:t>
            </a:r>
            <a:r>
              <a:rPr lang="en-US" b="1" dirty="0" err="1"/>
              <a:t>read.tree</a:t>
            </a:r>
            <a:r>
              <a:rPr lang="en-US" dirty="0"/>
              <a:t>(text = "(((A,B),(C,D)),E);") </a:t>
            </a:r>
            <a:endParaRPr lang="en-US" dirty="0" smtClean="0"/>
          </a:p>
          <a:p>
            <a:r>
              <a:rPr lang="en-US" b="1" dirty="0" smtClean="0"/>
              <a:t>plot</a:t>
            </a:r>
            <a:r>
              <a:rPr lang="en-US" dirty="0" smtClean="0"/>
              <a:t>(tree</a:t>
            </a:r>
            <a:r>
              <a:rPr lang="en-US" dirty="0"/>
              <a:t>, </a:t>
            </a:r>
            <a:r>
              <a:rPr lang="en-US" dirty="0" err="1" smtClean="0"/>
              <a:t>edge.width</a:t>
            </a:r>
            <a:r>
              <a:rPr lang="en-US" dirty="0" smtClean="0"/>
              <a:t> </a:t>
            </a:r>
            <a:r>
              <a:rPr lang="en-US" dirty="0"/>
              <a:t>= 2</a:t>
            </a:r>
            <a:r>
              <a:rPr lang="en-US" dirty="0" smtClean="0"/>
              <a:t>)</a:t>
            </a:r>
          </a:p>
          <a:p>
            <a:r>
              <a:rPr lang="en-US" b="1" dirty="0"/>
              <a:t>plot</a:t>
            </a:r>
            <a:r>
              <a:rPr lang="en-US" dirty="0"/>
              <a:t>(tree, </a:t>
            </a:r>
            <a:r>
              <a:rPr lang="en-US" dirty="0" err="1"/>
              <a:t>edge.width</a:t>
            </a:r>
            <a:r>
              <a:rPr lang="en-US" dirty="0"/>
              <a:t> = 2, </a:t>
            </a:r>
            <a:r>
              <a:rPr lang="en-US" dirty="0" err="1"/>
              <a:t>label.offset</a:t>
            </a:r>
            <a:r>
              <a:rPr lang="en-US" dirty="0"/>
              <a:t> = </a:t>
            </a:r>
            <a:r>
              <a:rPr lang="en-US" dirty="0" smtClean="0"/>
              <a:t>0.1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b="1" dirty="0" err="1" smtClean="0"/>
              <a:t>nodelabels</a:t>
            </a:r>
            <a:r>
              <a:rPr lang="en-US" dirty="0"/>
              <a:t>() </a:t>
            </a:r>
            <a:endParaRPr lang="en-US" dirty="0" smtClean="0"/>
          </a:p>
          <a:p>
            <a:r>
              <a:rPr lang="en-US" b="1" dirty="0" err="1" smtClean="0"/>
              <a:t>tiplabels</a:t>
            </a:r>
            <a:r>
              <a:rPr lang="en-US" dirty="0" smtClean="0"/>
              <a:t>()</a:t>
            </a:r>
          </a:p>
          <a:p>
            <a:endParaRPr lang="en-US" dirty="0" smtClean="0"/>
          </a:p>
          <a:p>
            <a:r>
              <a:rPr lang="en-US" dirty="0" smtClean="0"/>
              <a:t>Exercise: try to simulate a labelled </a:t>
            </a:r>
            <a:r>
              <a:rPr lang="en-US" dirty="0" err="1" smtClean="0"/>
              <a:t>unrooted</a:t>
            </a:r>
            <a:r>
              <a:rPr lang="en-US" dirty="0" smtClean="0"/>
              <a:t> 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</a:t>
            </a:r>
            <a:r>
              <a:rPr lang="en-US" dirty="0" err="1" smtClean="0"/>
              <a:t>cladogram</a:t>
            </a:r>
            <a:r>
              <a:rPr lang="en-US" dirty="0" smtClean="0"/>
              <a:t> with 10 tips </a:t>
            </a:r>
          </a:p>
          <a:p>
            <a:r>
              <a:rPr lang="en-US" dirty="0" smtClean="0"/>
              <a:t>Tip: use </a:t>
            </a:r>
            <a:r>
              <a:rPr lang="en-US" b="1" dirty="0" err="1" smtClean="0"/>
              <a:t>rtree</a:t>
            </a:r>
            <a:r>
              <a:rPr lang="en-US" b="1" dirty="0" smtClean="0"/>
              <a:t> </a:t>
            </a:r>
            <a:r>
              <a:rPr lang="en-US" dirty="0" smtClean="0"/>
              <a:t>function instead of </a:t>
            </a:r>
            <a:r>
              <a:rPr lang="en-US" b="1" dirty="0" err="1" smtClean="0"/>
              <a:t>read.tree</a:t>
            </a:r>
            <a:endParaRPr lang="en-US" b="1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176" y="1845734"/>
            <a:ext cx="3703636" cy="392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9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and optimize trees from DNA sequence alignment dataset and amino acid alignment dataset with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phangorn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</a:rPr>
              <a:t>ape 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Create dynamic tree visualizations for existing trees with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ggtree</a:t>
            </a:r>
            <a:endParaRPr lang="en-US" b="1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/>
              <a:t>Tree Building: Phylogenetic Reconstruction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idx="1"/>
          </p:nvPr>
        </p:nvSpPr>
        <p:spPr>
          <a:xfrm>
            <a:off x="1097280" y="1714500"/>
            <a:ext cx="9164320" cy="4114800"/>
          </a:xfrm>
          <a:prstGeom prst="rect">
            <a:avLst/>
          </a:prstGeom>
        </p:spPr>
        <p:txBody>
          <a:bodyPr/>
          <a:lstStyle/>
          <a:p>
            <a:r>
              <a:rPr lang="en-US" altLang="en-US" dirty="0"/>
              <a:t>Distance </a:t>
            </a:r>
            <a:r>
              <a:rPr lang="en-US" altLang="en-US" dirty="0" smtClean="0"/>
              <a:t>Based Methods</a:t>
            </a:r>
            <a:endParaRPr lang="en-US" altLang="en-US" dirty="0"/>
          </a:p>
          <a:p>
            <a:pPr lvl="1"/>
            <a:r>
              <a:rPr lang="en-US" altLang="en-US" dirty="0"/>
              <a:t>A</a:t>
            </a:r>
            <a:r>
              <a:rPr lang="en-US" altLang="en-US" dirty="0" smtClean="0"/>
              <a:t>mount </a:t>
            </a:r>
            <a:r>
              <a:rPr lang="en-US" altLang="en-US" dirty="0"/>
              <a:t>of dissimilarity (the distance) between two aligned sequences</a:t>
            </a:r>
          </a:p>
          <a:p>
            <a:pPr lvl="1"/>
            <a:r>
              <a:rPr lang="en-US" altLang="en-US" dirty="0"/>
              <a:t>UPGMA; </a:t>
            </a:r>
            <a:r>
              <a:rPr lang="en-US" altLang="en-US" dirty="0" smtClean="0"/>
              <a:t>Neighbor-Joining (NJ)</a:t>
            </a:r>
            <a:endParaRPr lang="en-US" altLang="en-US" dirty="0"/>
          </a:p>
          <a:p>
            <a:r>
              <a:rPr lang="en-US" altLang="en-US" dirty="0"/>
              <a:t>Character </a:t>
            </a:r>
            <a:r>
              <a:rPr lang="en-US" altLang="en-US" dirty="0" smtClean="0"/>
              <a:t>Based Methods</a:t>
            </a:r>
            <a:endParaRPr lang="en-US" altLang="en-US" dirty="0"/>
          </a:p>
          <a:p>
            <a:pPr lvl="1"/>
            <a:r>
              <a:rPr lang="en-US" altLang="en-US" dirty="0"/>
              <a:t>Uses character data at all steps of the analysis</a:t>
            </a:r>
          </a:p>
          <a:p>
            <a:pPr lvl="1"/>
            <a:r>
              <a:rPr lang="en-US" altLang="en-US" dirty="0"/>
              <a:t>Maximum </a:t>
            </a:r>
            <a:r>
              <a:rPr lang="en-US" altLang="en-US" dirty="0" smtClean="0"/>
              <a:t>Parsimony (MP) ; </a:t>
            </a:r>
            <a:r>
              <a:rPr lang="en-US" altLang="en-US" dirty="0"/>
              <a:t>Maximum </a:t>
            </a:r>
            <a:r>
              <a:rPr lang="en-US" altLang="en-US" dirty="0" smtClean="0"/>
              <a:t>Likelihood (ML)</a:t>
            </a:r>
            <a:endParaRPr lang="en-US" altLang="en-US" dirty="0"/>
          </a:p>
        </p:txBody>
      </p:sp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D60CB81-6753-544B-9482-BB2522307B8D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10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First: Create Distance Based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substitution rate model and distance methods determine </a:t>
            </a:r>
          </a:p>
          <a:p>
            <a:r>
              <a:rPr lang="en-US" dirty="0" smtClean="0"/>
              <a:t>evolutionary distance values between taxa or genes in question</a:t>
            </a:r>
          </a:p>
          <a:p>
            <a:endParaRPr lang="en-US" b="1" dirty="0" smtClean="0"/>
          </a:p>
          <a:p>
            <a:r>
              <a:rPr lang="en-US" b="1" dirty="0" err="1" smtClean="0"/>
              <a:t>dist.ml</a:t>
            </a:r>
            <a:r>
              <a:rPr lang="en-US" dirty="0" smtClean="0"/>
              <a:t>(data)  </a:t>
            </a:r>
            <a:r>
              <a:rPr lang="en-US" dirty="0" smtClean="0">
                <a:sym typeface="Wingdings"/>
              </a:rPr>
              <a:t> default substitution model </a:t>
            </a:r>
            <a:endParaRPr lang="en-US" b="1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model = “ “ parameter to define substitution model</a:t>
            </a:r>
          </a:p>
          <a:p>
            <a:endParaRPr lang="en-US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upgma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distance matrix object</a:t>
            </a:r>
            <a:r>
              <a:rPr lang="en-US" dirty="0" smtClean="0">
                <a:sym typeface="Wingdings"/>
              </a:rPr>
              <a:t>)</a:t>
            </a:r>
          </a:p>
          <a:p>
            <a:r>
              <a:rPr lang="en-US" b="1" dirty="0" smtClean="0">
                <a:sym typeface="Wingdings"/>
              </a:rPr>
              <a:t>NJ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distance matrix object</a:t>
            </a:r>
            <a:r>
              <a:rPr lang="en-US" dirty="0" smtClean="0">
                <a:sym typeface="Wingdings"/>
              </a:rPr>
              <a:t>)</a:t>
            </a:r>
          </a:p>
          <a:p>
            <a:endParaRPr lang="en-US" b="1" dirty="0">
              <a:sym typeface="Wingdings"/>
            </a:endParaRPr>
          </a:p>
          <a:p>
            <a:endParaRPr lang="en-US" dirty="0" smtClean="0"/>
          </a:p>
          <a:p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8758" y="1845733"/>
            <a:ext cx="3673642" cy="441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2"/>
          <p:cNvSpPr>
            <a:spLocks noGrp="1" noChangeArrowheads="1"/>
          </p:cNvSpPr>
          <p:nvPr>
            <p:ph type="title"/>
          </p:nvPr>
        </p:nvSpPr>
        <p:spPr>
          <a:xfrm>
            <a:off x="966788" y="30381"/>
            <a:ext cx="10058400" cy="1450757"/>
          </a:xfrm>
        </p:spPr>
        <p:txBody>
          <a:bodyPr/>
          <a:lstStyle/>
          <a:p>
            <a:r>
              <a:rPr lang="en-US" altLang="en-US" sz="4000"/>
              <a:t>Distance - Neighbor-joining Method</a:t>
            </a:r>
          </a:p>
        </p:txBody>
      </p:sp>
      <p:sp>
        <p:nvSpPr>
          <p:cNvPr id="24581" name="Rectangle 3"/>
          <p:cNvSpPr>
            <a:spLocks noGrp="1" noChangeArrowheads="1"/>
          </p:cNvSpPr>
          <p:nvPr>
            <p:ph idx="1"/>
          </p:nvPr>
        </p:nvSpPr>
        <p:spPr>
          <a:xfrm>
            <a:off x="1881188" y="1874044"/>
            <a:ext cx="8229600" cy="1858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dirty="0"/>
              <a:t>NJ algorithm commonly is applied with distance tree building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The fully resolved tree is “decomposed” from a fully unresolved “star” tree by inserting branches between a pair of closest neighbors and the remaining terminals in the tree. The process is repeated. Rapid method.  </a:t>
            </a:r>
          </a:p>
        </p:txBody>
      </p:sp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634F250-A9C1-EA4F-B633-BAFD342957A1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>
              <a:solidFill>
                <a:schemeClr val="tx1"/>
              </a:solidFill>
            </a:endParaRPr>
          </a:p>
        </p:txBody>
      </p:sp>
      <p:sp>
        <p:nvSpPr>
          <p:cNvPr id="24579" name="Rectangle 12"/>
          <p:cNvSpPr>
            <a:spLocks noChangeArrowheads="1"/>
          </p:cNvSpPr>
          <p:nvPr/>
        </p:nvSpPr>
        <p:spPr bwMode="auto">
          <a:xfrm>
            <a:off x="2047875" y="3600450"/>
            <a:ext cx="7896225" cy="2419350"/>
          </a:xfrm>
          <a:prstGeom prst="rect">
            <a:avLst/>
          </a:prstGeom>
          <a:solidFill>
            <a:srgbClr val="FF99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24582" name="Line 4"/>
          <p:cNvSpPr>
            <a:spLocks noChangeShapeType="1"/>
          </p:cNvSpPr>
          <p:nvPr/>
        </p:nvSpPr>
        <p:spPr bwMode="auto">
          <a:xfrm>
            <a:off x="3133726" y="3762375"/>
            <a:ext cx="1323975" cy="192405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3" name="Line 5"/>
          <p:cNvSpPr>
            <a:spLocks noChangeShapeType="1"/>
          </p:cNvSpPr>
          <p:nvPr/>
        </p:nvSpPr>
        <p:spPr bwMode="auto">
          <a:xfrm flipV="1">
            <a:off x="2952751" y="3752850"/>
            <a:ext cx="1609725" cy="184785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4" name="Line 6"/>
          <p:cNvSpPr>
            <a:spLocks noChangeShapeType="1"/>
          </p:cNvSpPr>
          <p:nvPr/>
        </p:nvSpPr>
        <p:spPr bwMode="auto">
          <a:xfrm>
            <a:off x="2667001" y="4638676"/>
            <a:ext cx="2238375" cy="2857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5" name="Line 7"/>
          <p:cNvSpPr>
            <a:spLocks noChangeShapeType="1"/>
          </p:cNvSpPr>
          <p:nvPr/>
        </p:nvSpPr>
        <p:spPr bwMode="auto">
          <a:xfrm>
            <a:off x="7324726" y="4029075"/>
            <a:ext cx="1057275" cy="156210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6" name="Line 8"/>
          <p:cNvSpPr>
            <a:spLocks noChangeShapeType="1"/>
          </p:cNvSpPr>
          <p:nvPr/>
        </p:nvSpPr>
        <p:spPr bwMode="auto">
          <a:xfrm flipV="1">
            <a:off x="6896101" y="3657601"/>
            <a:ext cx="1590675" cy="183832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7" name="Line 9"/>
          <p:cNvSpPr>
            <a:spLocks noChangeShapeType="1"/>
          </p:cNvSpPr>
          <p:nvPr/>
        </p:nvSpPr>
        <p:spPr bwMode="auto">
          <a:xfrm>
            <a:off x="6610350" y="4562476"/>
            <a:ext cx="2209800" cy="9525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8" name="Line 10"/>
          <p:cNvSpPr>
            <a:spLocks noChangeShapeType="1"/>
          </p:cNvSpPr>
          <p:nvPr/>
        </p:nvSpPr>
        <p:spPr bwMode="auto">
          <a:xfrm flipV="1">
            <a:off x="7324725" y="3657600"/>
            <a:ext cx="0" cy="361950"/>
          </a:xfrm>
          <a:prstGeom prst="line">
            <a:avLst/>
          </a:prstGeom>
          <a:noFill/>
          <a:ln w="38100" cap="sq">
            <a:solidFill>
              <a:srgbClr val="FB071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9" name="Line 11"/>
          <p:cNvSpPr>
            <a:spLocks noChangeShapeType="1"/>
          </p:cNvSpPr>
          <p:nvPr/>
        </p:nvSpPr>
        <p:spPr bwMode="auto">
          <a:xfrm flipH="1">
            <a:off x="6953251" y="4029075"/>
            <a:ext cx="352425" cy="0"/>
          </a:xfrm>
          <a:prstGeom prst="line">
            <a:avLst/>
          </a:prstGeom>
          <a:noFill/>
          <a:ln w="38100" cap="sq">
            <a:solidFill>
              <a:srgbClr val="FB071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2"/>
          <p:cNvSpPr>
            <a:spLocks noGrp="1" noChangeArrowheads="1"/>
          </p:cNvSpPr>
          <p:nvPr>
            <p:ph type="title"/>
          </p:nvPr>
        </p:nvSpPr>
        <p:spPr>
          <a:xfrm>
            <a:off x="913775" y="46091"/>
            <a:ext cx="10364451" cy="1165173"/>
          </a:xfrm>
        </p:spPr>
        <p:txBody>
          <a:bodyPr/>
          <a:lstStyle/>
          <a:p>
            <a:r>
              <a:rPr lang="en-US" altLang="en-US" dirty="0" smtClean="0"/>
              <a:t>Importance of Substitution Models</a:t>
            </a:r>
            <a:endParaRPr lang="en-US" altLang="en-US" dirty="0"/>
          </a:p>
        </p:txBody>
      </p:sp>
      <p:sp>
        <p:nvSpPr>
          <p:cNvPr id="11269" name="Rectangle 3"/>
          <p:cNvSpPr>
            <a:spLocks noGrp="1" noChangeArrowheads="1"/>
          </p:cNvSpPr>
          <p:nvPr>
            <p:ph idx="1"/>
          </p:nvPr>
        </p:nvSpPr>
        <p:spPr>
          <a:xfrm>
            <a:off x="870912" y="1972072"/>
            <a:ext cx="4105899" cy="5371306"/>
          </a:xfrm>
          <a:prstGeom prst="rect">
            <a:avLst/>
          </a:prstGeom>
        </p:spPr>
        <p:txBody>
          <a:bodyPr/>
          <a:lstStyle/>
          <a:p>
            <a:r>
              <a:rPr lang="en-US" altLang="en-US" sz="1600" dirty="0"/>
              <a:t>Several models </a:t>
            </a:r>
            <a:r>
              <a:rPr lang="en-US" altLang="en-US" sz="1600" dirty="0" smtClean="0"/>
              <a:t>exist to account for substitution rates within DNA and amino acid sequences</a:t>
            </a:r>
            <a:endParaRPr lang="en-US" altLang="en-US" sz="1600" dirty="0"/>
          </a:p>
          <a:p>
            <a:pPr marL="0" indent="0">
              <a:buNone/>
            </a:pPr>
            <a:r>
              <a:rPr lang="en-US" altLang="en-US" sz="1600" dirty="0" smtClean="0">
                <a:solidFill>
                  <a:srgbClr val="FF9900"/>
                </a:solidFill>
              </a:rPr>
              <a:t>  Jukes </a:t>
            </a:r>
            <a:r>
              <a:rPr lang="en-US" altLang="en-US" sz="1600" dirty="0">
                <a:solidFill>
                  <a:srgbClr val="FF9900"/>
                </a:solidFill>
              </a:rPr>
              <a:t>and Cantor’s One-Parameter Model</a:t>
            </a:r>
            <a:r>
              <a:rPr lang="en-US" altLang="en-US" sz="1600" dirty="0"/>
              <a:t> – assumes no bias in the direction of change so the substitution occur randomly among four types of nucleotides.</a:t>
            </a:r>
          </a:p>
          <a:p>
            <a:r>
              <a:rPr lang="en-US" altLang="en-US" sz="1600" dirty="0">
                <a:solidFill>
                  <a:srgbClr val="FF9900"/>
                </a:solidFill>
              </a:rPr>
              <a:t>Kimura’s Two-Parameter model</a:t>
            </a:r>
            <a:r>
              <a:rPr lang="en-US" altLang="en-US" sz="1600" dirty="0"/>
              <a:t> – transitions are generally more frequent than </a:t>
            </a:r>
            <a:r>
              <a:rPr lang="en-US" altLang="en-US" sz="1600" dirty="0" err="1"/>
              <a:t>transversions</a:t>
            </a:r>
            <a:r>
              <a:rPr lang="en-US" altLang="en-US" sz="1600" dirty="0"/>
              <a:t>. The rate of transitional substitution is different than the rate of </a:t>
            </a:r>
            <a:r>
              <a:rPr lang="en-US" altLang="en-US" sz="1600" dirty="0" err="1"/>
              <a:t>transversional</a:t>
            </a:r>
            <a:r>
              <a:rPr lang="en-US" altLang="en-US" sz="1600" dirty="0"/>
              <a:t> substitution</a:t>
            </a:r>
          </a:p>
          <a:p>
            <a:r>
              <a:rPr lang="en-US" altLang="en-US" sz="1600" dirty="0"/>
              <a:t>Rate of change is dependent upon the rate of substitution and pattern of substitution </a:t>
            </a:r>
          </a:p>
        </p:txBody>
      </p:sp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DAB0806-AC4E-874D-9B23-E13A26653048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400">
              <a:solidFill>
                <a:schemeClr val="tx1"/>
              </a:solidFill>
            </a:endParaRPr>
          </a:p>
        </p:txBody>
      </p:sp>
      <p:sp>
        <p:nvSpPr>
          <p:cNvPr id="11267" name="Rectangle 10"/>
          <p:cNvSpPr>
            <a:spLocks noChangeArrowheads="1"/>
          </p:cNvSpPr>
          <p:nvPr/>
        </p:nvSpPr>
        <p:spPr bwMode="auto">
          <a:xfrm>
            <a:off x="5035549" y="1408114"/>
            <a:ext cx="3092451" cy="5002211"/>
          </a:xfrm>
          <a:prstGeom prst="rect">
            <a:avLst/>
          </a:prstGeom>
          <a:solidFill>
            <a:srgbClr val="FF6600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11270" name="Text Box 4"/>
          <p:cNvSpPr txBox="1">
            <a:spLocks noChangeArrowheads="1"/>
          </p:cNvSpPr>
          <p:nvPr/>
        </p:nvSpPr>
        <p:spPr bwMode="auto">
          <a:xfrm>
            <a:off x="6470651" y="1592264"/>
            <a:ext cx="282575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1271" name="Text Box 5"/>
          <p:cNvSpPr txBox="1">
            <a:spLocks noChangeArrowheads="1"/>
          </p:cNvSpPr>
          <p:nvPr/>
        </p:nvSpPr>
        <p:spPr bwMode="auto">
          <a:xfrm>
            <a:off x="5461001" y="3944939"/>
            <a:ext cx="735013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A &gt; C &gt; 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C &gt; 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T &gt;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A &gt; C &gt; 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1272" name="Text Box 6"/>
          <p:cNvSpPr txBox="1">
            <a:spLocks noChangeArrowheads="1"/>
          </p:cNvSpPr>
          <p:nvPr/>
        </p:nvSpPr>
        <p:spPr bwMode="auto">
          <a:xfrm>
            <a:off x="7442201" y="3944939"/>
            <a:ext cx="735013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 &gt;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 &gt;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T &gt;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 &gt; 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C &gt; T &gt; C</a:t>
            </a:r>
          </a:p>
        </p:txBody>
      </p:sp>
      <p:cxnSp>
        <p:nvCxnSpPr>
          <p:cNvPr id="11273" name="AutoShape 7"/>
          <p:cNvCxnSpPr>
            <a:cxnSpLocks noChangeShapeType="1"/>
            <a:stCxn id="11270" idx="2"/>
            <a:endCxn id="11271" idx="0"/>
          </p:cNvCxnSpPr>
          <p:nvPr/>
        </p:nvCxnSpPr>
        <p:spPr bwMode="auto">
          <a:xfrm flipH="1">
            <a:off x="5829300" y="3817938"/>
            <a:ext cx="782638" cy="127000"/>
          </a:xfrm>
          <a:prstGeom prst="straightConnector1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74" name="AutoShape 9"/>
          <p:cNvCxnSpPr>
            <a:cxnSpLocks noChangeShapeType="1"/>
            <a:stCxn id="11270" idx="2"/>
          </p:cNvCxnSpPr>
          <p:nvPr/>
        </p:nvCxnSpPr>
        <p:spPr bwMode="auto">
          <a:xfrm>
            <a:off x="6611939" y="3817939"/>
            <a:ext cx="712787" cy="153987"/>
          </a:xfrm>
          <a:prstGeom prst="straightConnector1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5" name="Text Box 11"/>
          <p:cNvSpPr txBox="1">
            <a:spLocks noChangeArrowheads="1"/>
          </p:cNvSpPr>
          <p:nvPr/>
        </p:nvSpPr>
        <p:spPr bwMode="auto">
          <a:xfrm>
            <a:off x="8213725" y="4003675"/>
            <a:ext cx="18303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>
                <a:solidFill>
                  <a:schemeClr val="tx1"/>
                </a:solidFill>
              </a:rPr>
              <a:t>Single substitution</a:t>
            </a:r>
          </a:p>
        </p:txBody>
      </p:sp>
      <p:sp>
        <p:nvSpPr>
          <p:cNvPr id="11276" name="Text Box 12"/>
          <p:cNvSpPr txBox="1">
            <a:spLocks noChangeArrowheads="1"/>
          </p:cNvSpPr>
          <p:nvPr/>
        </p:nvSpPr>
        <p:spPr bwMode="auto">
          <a:xfrm>
            <a:off x="5241925" y="6122989"/>
            <a:ext cx="8763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Sequence 1</a:t>
            </a:r>
          </a:p>
        </p:txBody>
      </p:sp>
      <p:sp>
        <p:nvSpPr>
          <p:cNvPr id="11277" name="Text Box 13"/>
          <p:cNvSpPr txBox="1">
            <a:spLocks noChangeArrowheads="1"/>
          </p:cNvSpPr>
          <p:nvPr/>
        </p:nvSpPr>
        <p:spPr bwMode="auto">
          <a:xfrm>
            <a:off x="7251700" y="6170614"/>
            <a:ext cx="8763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Sequence 2</a:t>
            </a:r>
          </a:p>
        </p:txBody>
      </p:sp>
      <p:sp>
        <p:nvSpPr>
          <p:cNvPr id="11278" name="Text Box 14"/>
          <p:cNvSpPr txBox="1">
            <a:spLocks noChangeArrowheads="1"/>
          </p:cNvSpPr>
          <p:nvPr/>
        </p:nvSpPr>
        <p:spPr bwMode="auto">
          <a:xfrm>
            <a:off x="5975351" y="1408114"/>
            <a:ext cx="141922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>
                <a:solidFill>
                  <a:schemeClr val="tx1"/>
                </a:solidFill>
              </a:rPr>
              <a:t>Ancestral sequence</a:t>
            </a:r>
          </a:p>
        </p:txBody>
      </p:sp>
      <p:sp>
        <p:nvSpPr>
          <p:cNvPr id="11279" name="Text Box 15"/>
          <p:cNvSpPr txBox="1">
            <a:spLocks noChangeArrowheads="1"/>
          </p:cNvSpPr>
          <p:nvPr/>
        </p:nvSpPr>
        <p:spPr bwMode="auto">
          <a:xfrm>
            <a:off x="8232776" y="4489450"/>
            <a:ext cx="19669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Multiple substitution</a:t>
            </a:r>
          </a:p>
        </p:txBody>
      </p:sp>
      <p:sp>
        <p:nvSpPr>
          <p:cNvPr id="11280" name="Text Box 16"/>
          <p:cNvSpPr txBox="1">
            <a:spLocks noChangeArrowheads="1"/>
          </p:cNvSpPr>
          <p:nvPr/>
        </p:nvSpPr>
        <p:spPr bwMode="auto">
          <a:xfrm>
            <a:off x="8223250" y="4832350"/>
            <a:ext cx="23828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Coincidental substitution</a:t>
            </a:r>
          </a:p>
        </p:txBody>
      </p:sp>
      <p:sp>
        <p:nvSpPr>
          <p:cNvPr id="11281" name="Text Box 17"/>
          <p:cNvSpPr txBox="1">
            <a:spLocks noChangeArrowheads="1"/>
          </p:cNvSpPr>
          <p:nvPr/>
        </p:nvSpPr>
        <p:spPr bwMode="auto">
          <a:xfrm>
            <a:off x="8232775" y="5099050"/>
            <a:ext cx="19431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Parallel substitution</a:t>
            </a:r>
          </a:p>
        </p:txBody>
      </p:sp>
      <p:sp>
        <p:nvSpPr>
          <p:cNvPr id="11282" name="Text Box 18"/>
          <p:cNvSpPr txBox="1">
            <a:spLocks noChangeArrowheads="1"/>
          </p:cNvSpPr>
          <p:nvPr/>
        </p:nvSpPr>
        <p:spPr bwMode="auto">
          <a:xfrm>
            <a:off x="8232775" y="5394325"/>
            <a:ext cx="23177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Convergent substitution</a:t>
            </a:r>
          </a:p>
        </p:txBody>
      </p:sp>
      <p:sp>
        <p:nvSpPr>
          <p:cNvPr id="11283" name="Text Box 19"/>
          <p:cNvSpPr txBox="1">
            <a:spLocks noChangeArrowheads="1"/>
          </p:cNvSpPr>
          <p:nvPr/>
        </p:nvSpPr>
        <p:spPr bwMode="auto">
          <a:xfrm>
            <a:off x="8232776" y="5851525"/>
            <a:ext cx="17192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Back substitution</a:t>
            </a:r>
          </a:p>
        </p:txBody>
      </p:sp>
      <p:sp>
        <p:nvSpPr>
          <p:cNvPr id="11284" name="Text Box 20"/>
          <p:cNvSpPr txBox="1">
            <a:spLocks noChangeArrowheads="1"/>
          </p:cNvSpPr>
          <p:nvPr/>
        </p:nvSpPr>
        <p:spPr bwMode="auto">
          <a:xfrm>
            <a:off x="9413876" y="6523038"/>
            <a:ext cx="1274763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800">
                <a:solidFill>
                  <a:schemeClr val="tx1"/>
                </a:solidFill>
              </a:rPr>
              <a:t>From Li and Graur 1991</a:t>
            </a:r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3988</TotalTime>
  <Words>1006</Words>
  <Application>Microsoft Macintosh PowerPoint</Application>
  <PresentationFormat>Widescreen</PresentationFormat>
  <Paragraphs>175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Retrospect</vt:lpstr>
      <vt:lpstr>Generating Phylogenetic Trees</vt:lpstr>
      <vt:lpstr>What is molecular phylogenetics?</vt:lpstr>
      <vt:lpstr>Rooted vs. Unrooted Phylogenies</vt:lpstr>
      <vt:lpstr>Basic Tree Building</vt:lpstr>
      <vt:lpstr>Objectives</vt:lpstr>
      <vt:lpstr>Tree Building: Phylogenetic Reconstruction</vt:lpstr>
      <vt:lpstr>First: Create Distance Based Trees</vt:lpstr>
      <vt:lpstr>Distance - Neighbor-joining Method</vt:lpstr>
      <vt:lpstr>Importance of Substitution Models</vt:lpstr>
      <vt:lpstr>Second: Parsimony Scores</vt:lpstr>
      <vt:lpstr>Maximum Parsimony Method</vt:lpstr>
      <vt:lpstr>Third: Maximum Likelihood</vt:lpstr>
      <vt:lpstr>Maximum Likelihood Method</vt:lpstr>
      <vt:lpstr>Fourth: Model Selection </vt:lpstr>
      <vt:lpstr>Fifth: Bootstrapping</vt:lpstr>
      <vt:lpstr>FINALLY: Tree Visualization - Types</vt:lpstr>
      <vt:lpstr>Tree Visualization with Annotations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Anais Hayes</dc:creator>
  <cp:lastModifiedBy>Anais Hayes</cp:lastModifiedBy>
  <cp:revision>27</cp:revision>
  <dcterms:created xsi:type="dcterms:W3CDTF">2016-11-27T19:54:08Z</dcterms:created>
  <dcterms:modified xsi:type="dcterms:W3CDTF">2016-11-30T15:25:32Z</dcterms:modified>
</cp:coreProperties>
</file>